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Nankai Trough is located about 900 km south of Japan coast, where the Philippines plate is subducting beneath Eurasia.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Shikoku Basin section of the northern Philippine Sea plate has been subducting northwestward under southern Japan along the Nankai Trough.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Nankai Trough is a relatively shallow trench. The decollement is near the top of the Shikoku Basin lower unit.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Texas, the University of Tulsa, and the University of Tokyo.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- 250 km of 96-channel, high-resolution multichannel seismic reflection profiles 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guns. Receivers: Analog hydrophone streamer with 68 channels at 33.33-m group interval.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Field data were sorted into 16.66-m bins.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3 Sections or packages: Shikoku Basin comprised of upper and lower (~5000-6000m; 6000-6500m) and basement at ~6500m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Decollement is in the reflection free/transparent portion (homogenous unit) of the lower unit of the Shikoku Basin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TWT ~6.5 seconds and using 1500 m/s for water velocity, depth of ~4.5 km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Trench around CMP 0-1000 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Diffractions not collapsed; accretionary prisms w/ distorted sediments that cause the seen topo</a:t>
            </a:r>
            <a:endParaRPr sz="9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4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jp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7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jpg"/><Relationship Id="rId4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58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5.png"/><Relationship Id="rId6" Type="http://schemas.openxmlformats.org/officeDocument/2006/relationships/image" Target="../media/image7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307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Nankai Trough 2D seismic line 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2539087"/>
            <a:ext cx="3938349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75" y="2539087"/>
            <a:ext cx="3864751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18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3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350" y="899224"/>
            <a:ext cx="3879975" cy="2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00" y="848275"/>
            <a:ext cx="3730075" cy="29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900" y="873750"/>
            <a:ext cx="3948000" cy="29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type="title"/>
          </p:nvPr>
        </p:nvSpPr>
        <p:spPr>
          <a:xfrm>
            <a:off x="311700" y="20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Shape 132"/>
          <p:cNvSpPr txBox="1"/>
          <p:nvPr/>
        </p:nvSpPr>
        <p:spPr>
          <a:xfrm>
            <a:off x="199500" y="3672300"/>
            <a:ext cx="8745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Zero traces were removed. The surface-consistent model tries to explain the trace amplitude using a product of source, receiver, offset, and midpoint factors.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horizontal stripes come from the offset term. The vertical stripes come from the shot term. The diagonal stripes come from the CMP and receiver terms.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437425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657675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5871400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25" y="722706"/>
            <a:ext cx="4628596" cy="372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937" y="722700"/>
            <a:ext cx="4920162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311700" y="15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CMP sorting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1725" y="572900"/>
            <a:ext cx="5785975" cy="44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>
            <p:ph type="title"/>
          </p:nvPr>
        </p:nvSpPr>
        <p:spPr>
          <a:xfrm>
            <a:off x="311700" y="8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Fold distribution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5120875" y="2224324"/>
            <a:ext cx="39054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First CMPs are not full fold.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full-fold CMP gather is CMP 933 with 48 traces.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275"/>
            <a:ext cx="4831775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75" y="941150"/>
            <a:ext cx="4397325" cy="3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8555"/>
            <a:ext cx="4068822" cy="29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43" y="995125"/>
            <a:ext cx="4319258" cy="31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796"/>
            <a:ext cx="4539832" cy="37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525" y="670225"/>
            <a:ext cx="4825800" cy="37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00" y="726050"/>
            <a:ext cx="4772101" cy="3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419599" cy="3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808849"/>
            <a:ext cx="4275055" cy="352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916" y="697800"/>
            <a:ext cx="4538184" cy="37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5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75" y="730000"/>
            <a:ext cx="4465025" cy="40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311700" y="73000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Trough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	-900 km S Japan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Shikoku Basin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Relatively shallow trench.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225" y="668500"/>
            <a:ext cx="5418800" cy="40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5014875" y="1833038"/>
            <a:ext cx="39054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stack corrects for dips.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Generated from an ensemble stack of different velocities.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velocities were picked automatically from the envelope.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475"/>
            <a:ext cx="4419599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625" y="0"/>
            <a:ext cx="4795374" cy="36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52223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76482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5458650" y="2445075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733175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7873325" y="2445050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7147850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27550" y="4023175"/>
            <a:ext cx="8688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Velocities are corrected for dips.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Picked velocities are smoother and increase with depth.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Events are clearer in DMO stack.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2035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constant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775" y="832150"/>
            <a:ext cx="5560266" cy="41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841" y="95800"/>
            <a:ext cx="3486708" cy="26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850" y="2651325"/>
            <a:ext cx="3486699" cy="2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/>
          <p:nvPr/>
        </p:nvSpPr>
        <p:spPr>
          <a:xfrm>
            <a:off x="6032650" y="6190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6849100" y="10415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6032650" y="305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6849100" y="336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variable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500" y="820900"/>
            <a:ext cx="5025974" cy="37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125" y="955150"/>
            <a:ext cx="4397875" cy="35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227550" y="4456150"/>
            <a:ext cx="8688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More realistic velocity distribution.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000" y="744100"/>
            <a:ext cx="4766000" cy="40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650" y="767900"/>
            <a:ext cx="4712275" cy="40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137310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583615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307260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225675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763550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758065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Gazdag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250" y="738475"/>
            <a:ext cx="5159926" cy="3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572000" cy="36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6055150" y="183455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7754650" y="16493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383125" y="1885700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8222075" y="206062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6770300" y="29159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7433825" y="29115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125" y="703975"/>
            <a:ext cx="4758601" cy="35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401" y="820900"/>
            <a:ext cx="4308725" cy="322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13" y="668500"/>
            <a:ext cx="5567821" cy="4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3384738" y="197452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5423738" y="174005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2777825" y="22854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3583475" y="2228500"/>
            <a:ext cx="1242900" cy="879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4941650" y="206997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800" y="761075"/>
            <a:ext cx="5217226" cy="3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1" y="0"/>
            <a:ext cx="3862774" cy="28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975" y="2723775"/>
            <a:ext cx="3809850" cy="24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250" y="845618"/>
            <a:ext cx="4776503" cy="38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201" y="957675"/>
            <a:ext cx="4491799" cy="36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2300" y="13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Seismic acquisition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200" y="880925"/>
            <a:ext cx="5067522" cy="33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04775" y="70685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 and the University of Tokyo.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High-resolution multichannel seismic.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Receivers: Analog hydrophone streamer.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Field data were sorted into 16.66-m bins.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925" y="723250"/>
            <a:ext cx="4419599" cy="3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25" y="723250"/>
            <a:ext cx="4419599" cy="331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5807438" y="17145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7396138" y="158150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276675" y="20295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980850" y="1995900"/>
            <a:ext cx="887700" cy="69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7002850" y="182262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6459525" y="29286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7123050" y="29242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Reverse-time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000" y="704000"/>
            <a:ext cx="4464625" cy="33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125" y="633113"/>
            <a:ext cx="4659975" cy="349025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5705963" y="17271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445699" y="161320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507372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95347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6435575" y="29857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7099100" y="2981325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Split-step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75" y="796050"/>
            <a:ext cx="4741676" cy="35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925" y="820900"/>
            <a:ext cx="4741676" cy="3551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5788413" y="19682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7553524" y="181615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50737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59915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6473625" y="32013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7270350" y="32013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Migration comparison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1775" y="0"/>
            <a:ext cx="3887975" cy="26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576" y="2447960"/>
            <a:ext cx="3824369" cy="28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150" y="1198676"/>
            <a:ext cx="3666499" cy="2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5289538" y="97355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289538" y="34778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6002000" y="297742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6001988" y="49615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5445375" y="375920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5445375" y="1141825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7094675" y="3463738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7094675" y="91730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Migration comparison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875" y="1101825"/>
            <a:ext cx="4000676" cy="309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00" y="1073700"/>
            <a:ext cx="4135725" cy="31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/>
          <p:nvPr/>
        </p:nvSpPr>
        <p:spPr>
          <a:xfrm>
            <a:off x="1744188" y="22678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5259113" y="22678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1707500" y="263875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5314775" y="263875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2511800" y="16436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6024463" y="16436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7076625" y="214415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3627450" y="2234213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50" y="2673025"/>
            <a:ext cx="4095774" cy="26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5900" y="24799"/>
            <a:ext cx="4095774" cy="2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7237" y="0"/>
            <a:ext cx="4354550" cy="28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0525" y="2643750"/>
            <a:ext cx="4001151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1215213" y="9960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135313" y="35621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185275" y="131135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305250" y="1401425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1985900" y="5182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870025" y="5182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185275" y="3933675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305250" y="3933663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1305238" y="35621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135313" y="9960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870025" y="316202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Shape 380"/>
          <p:cNvSpPr/>
          <p:nvPr/>
        </p:nvSpPr>
        <p:spPr>
          <a:xfrm>
            <a:off x="6986925" y="3565013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245263" y="937438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/>
        </p:nvSpPr>
        <p:spPr>
          <a:xfrm>
            <a:off x="3093763" y="356500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/>
        </p:nvSpPr>
        <p:spPr>
          <a:xfrm>
            <a:off x="6986913" y="937450"/>
            <a:ext cx="804300" cy="83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38" y="822625"/>
            <a:ext cx="5434176" cy="4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Interpretations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239475" y="821250"/>
            <a:ext cx="71322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data has many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reflectors are generally flat geology.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processed from raw data to surface-consistent amplitude balancing, CMP sorting, velocity analysis, NMO, DMO, stack, and migration. The result can be used for interpretations.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improved the quality of the published migrated image by doing more detailed velocity analysis in migration to collapse the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975" y="2571750"/>
            <a:ext cx="3486474" cy="27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550" y="0"/>
            <a:ext cx="3515324" cy="26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11360" y="675300"/>
            <a:ext cx="4443235" cy="37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Migration comparison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5487200" y="1397319"/>
            <a:ext cx="742800" cy="758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5487200" y="3972679"/>
            <a:ext cx="742800" cy="85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9725"/>
            <a:ext cx="4715825" cy="39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720" y="731575"/>
            <a:ext cx="4541654" cy="39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2250975" y="2836250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6657725" y="2763550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Migration comparison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Published migrated 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5094625" cy="3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00" y="831700"/>
            <a:ext cx="4512725" cy="32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6047912" y="1812399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784458" y="1715728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50" y="0"/>
            <a:ext cx="3432751" cy="2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3252901" cy="28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550" y="2623150"/>
            <a:ext cx="3432751" cy="26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0800" y="2623150"/>
            <a:ext cx="3375300" cy="26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>
            <a:off x="2194675" y="1429375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6027500" y="1166925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194675" y="3681938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6027500" y="3901225"/>
            <a:ext cx="742800" cy="82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2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225" y="694000"/>
            <a:ext cx="5533776" cy="4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4926900" y="917000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- 326 shot gathers with 19057 traces. Total time sample is 11 seconds with interval 0.002 seconds.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published stacked data has 2250 traces with total time length of 9 seconds and 0.004 seconds sample interval.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shot-gather data has 401 CMPs while the stacked data has 2869 CMPs.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00" y="596300"/>
            <a:ext cx="5710475" cy="42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11700" y="1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5171075" y="885475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shot gather has one trace. The number of traces per gather increases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to a maximum of 69 at gather 1735.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number of traces per gather keeps constant through gather 1965 and decreases to 1 at the last gather 2012.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There are missing traces at some shot gathers.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3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1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5072950" y="1561812"/>
            <a:ext cx="3905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Low frequencies smaller than 10 Hz need to be filtered.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was resampled to 4 ms sample interval later so high frequencies above 125 Hz need to be filtered to prevent aliasing and remove noise.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21400" y="2961975"/>
            <a:ext cx="843600" cy="105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400" y="777925"/>
            <a:ext cx="5140951" cy="37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13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777925"/>
            <a:ext cx="4591449" cy="40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813" y="807900"/>
            <a:ext cx="4591449" cy="400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765325" y="1294325"/>
            <a:ext cx="3432600" cy="50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890725" y="1345425"/>
            <a:ext cx="3432600" cy="455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rot="5400000">
            <a:off x="1116563" y="3030625"/>
            <a:ext cx="2358300" cy="50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rot="5400000">
            <a:off x="5185663" y="3030625"/>
            <a:ext cx="2358300" cy="50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